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6"/>
  </p:notesMasterIdLst>
  <p:handoutMasterIdLst>
    <p:handoutMasterId r:id="rId37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316" r:id="rId13"/>
    <p:sldId id="320" r:id="rId14"/>
    <p:sldId id="321" r:id="rId15"/>
    <p:sldId id="322" r:id="rId16"/>
    <p:sldId id="323" r:id="rId17"/>
    <p:sldId id="326" r:id="rId18"/>
    <p:sldId id="327" r:id="rId19"/>
    <p:sldId id="328" r:id="rId20"/>
    <p:sldId id="332" r:id="rId21"/>
    <p:sldId id="330" r:id="rId22"/>
    <p:sldId id="329" r:id="rId23"/>
    <p:sldId id="331" r:id="rId24"/>
    <p:sldId id="33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8" d="100"/>
          <a:sy n="108" d="100"/>
        </p:scale>
        <p:origin x="-9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975836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2862104" y="592396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" b="0" i="0" u="none" strike="noStrike" kern="1200" cap="none" spc="0" normalizeH="0" baseline="0" noProof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METU Electrical &amp; Electronics Engineering Department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73193" y="4554272"/>
            <a:ext cx="3733799" cy="1887857"/>
            <a:chOff x="620712" y="4465637"/>
            <a:chExt cx="3860265" cy="1887857"/>
          </a:xfrm>
        </p:grpSpPr>
        <p:grpSp>
          <p:nvGrpSpPr>
            <p:cNvPr id="9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2" name="TextBox 4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10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0" name="TextBox 3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8" name="TextBox 3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2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5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6" name="TextBox 35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3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3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4" name="TextBox 33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2" name="TextBox 3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0" name="TextBox 2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6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8" name="TextBox 2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1" idx="6"/>
              <a:endCxn id="39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9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29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31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9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35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682717" y="2816912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Destination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Next Hop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Cost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>
                          <a:latin typeface="Century Gothic" pitchFamily="34" charset="0"/>
                        </a:rPr>
                        <a:t>Dest</a:t>
                      </a:r>
                      <a:r>
                        <a:rPr lang="en-US" sz="1000" b="1" dirty="0" smtClean="0">
                          <a:latin typeface="Century Gothic" pitchFamily="34" charset="0"/>
                        </a:rPr>
                        <a:t>. Seq.</a:t>
                      </a:r>
                      <a:r>
                        <a:rPr lang="en-US" sz="1000" b="1" baseline="0" dirty="0" smtClean="0">
                          <a:latin typeface="Century Gothic" pitchFamily="34" charset="0"/>
                        </a:rPr>
                        <a:t> No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123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516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212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168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372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7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432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620538" y="2542592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Century Gothic" pitchFamily="34" charset="0"/>
              </a:rPr>
              <a:t>Route table for agent 2</a:t>
            </a:r>
            <a:endParaRPr lang="tr-TR" sz="1200" b="1" u="sng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18074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=""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698" name="Picture 2" descr="C:\Users\Kadir\Desktop\Seminer\Topological_Irr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27205"/>
            <a:ext cx="6676571" cy="2616348"/>
          </a:xfrm>
          <a:prstGeom prst="rect">
            <a:avLst/>
          </a:prstGeom>
          <a:noFill/>
        </p:spPr>
      </p:pic>
      <p:pic>
        <p:nvPicPr>
          <p:cNvPr id="29699" name="Picture 3" descr="C:\Users\Kadir\Desktop\Seminer\Geometrical_Ir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09143"/>
            <a:ext cx="6676570" cy="2244651"/>
          </a:xfrm>
          <a:prstGeom prst="rect">
            <a:avLst/>
          </a:prstGeom>
          <a:noFill/>
        </p:spPr>
      </p:pic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3" y="3304165"/>
          <a:ext cx="574665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63"/>
                <a:gridCol w="1693398"/>
                <a:gridCol w="1179928"/>
                <a:gridCol w="1436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7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402998"/>
            <a:ext cx="426671" cy="426671"/>
          </a:xfrm>
          <a:prstGeom prst="rect">
            <a:avLst/>
          </a:prstGeom>
          <a:noFill/>
        </p:spPr>
      </p:pic>
      <p:pic>
        <p:nvPicPr>
          <p:cNvPr id="9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927878"/>
            <a:ext cx="426671" cy="426671"/>
          </a:xfrm>
          <a:prstGeom prst="rect">
            <a:avLst/>
          </a:prstGeom>
          <a:noFill/>
        </p:spPr>
      </p:pic>
      <p:pic>
        <p:nvPicPr>
          <p:cNvPr id="10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394206"/>
            <a:ext cx="426671" cy="426671"/>
          </a:xfrm>
          <a:prstGeom prst="rect">
            <a:avLst/>
          </a:prstGeom>
          <a:noFill/>
        </p:spPr>
      </p:pic>
      <p:pic>
        <p:nvPicPr>
          <p:cNvPr id="11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927878"/>
            <a:ext cx="426671" cy="426671"/>
          </a:xfrm>
          <a:prstGeom prst="rect">
            <a:avLst/>
          </a:prstGeom>
          <a:noFill/>
        </p:spPr>
      </p:pic>
      <p:pic>
        <p:nvPicPr>
          <p:cNvPr id="12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3875457"/>
            <a:ext cx="426671" cy="426671"/>
          </a:xfrm>
          <a:prstGeom prst="rect">
            <a:avLst/>
          </a:prstGeom>
          <a:noFill/>
        </p:spPr>
      </p:pic>
      <p:pic>
        <p:nvPicPr>
          <p:cNvPr id="13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4391545"/>
            <a:ext cx="426671" cy="426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338" y="2382838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299" y="2382838"/>
            <a:ext cx="3810001" cy="3431882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4736733"/>
            <a:ext cx="2801938" cy="176269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70600" y="429589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7613" y="581472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760762" y="4041978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76462" y="2123589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775" y="4846638"/>
            <a:ext cx="4362450" cy="1571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5" y="2459038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02100" y="442930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930040" y="391502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6" name="Group 32"/>
          <p:cNvGrpSpPr/>
          <p:nvPr/>
        </p:nvGrpSpPr>
        <p:grpSpPr>
          <a:xfrm>
            <a:off x="5618674" y="5722374"/>
            <a:ext cx="400186" cy="284451"/>
            <a:chOff x="5306400" y="6446837"/>
            <a:chExt cx="572112" cy="579642"/>
          </a:xfrm>
        </p:grpSpPr>
        <p:sp>
          <p:nvSpPr>
            <p:cNvPr id="59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0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1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 rot="21571800">
            <a:off x="5908514" y="3678562"/>
            <a:ext cx="1239942" cy="581580"/>
          </a:xfrm>
          <a:prstGeom prst="rect">
            <a:avLst/>
          </a:prstGeom>
          <a:ln>
            <a:noFill/>
          </a:ln>
        </p:spPr>
      </p:pic>
      <p:sp>
        <p:nvSpPr>
          <p:cNvPr id="27" name="CustomShape 17"/>
          <p:cNvSpPr/>
          <p:nvPr/>
        </p:nvSpPr>
        <p:spPr>
          <a:xfrm>
            <a:off x="4401395" y="5475418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28" name="Line 18"/>
          <p:cNvSpPr/>
          <p:nvPr/>
        </p:nvSpPr>
        <p:spPr>
          <a:xfrm>
            <a:off x="4511439" y="5657570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9" name="TextShape 19"/>
          <p:cNvSpPr txBox="1"/>
          <p:nvPr/>
        </p:nvSpPr>
        <p:spPr>
          <a:xfrm>
            <a:off x="4439418" y="5487785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grpSp>
        <p:nvGrpSpPr>
          <p:cNvPr id="40" name="Group 40"/>
          <p:cNvGrpSpPr/>
          <p:nvPr/>
        </p:nvGrpSpPr>
        <p:grpSpPr>
          <a:xfrm>
            <a:off x="5565798" y="5589156"/>
            <a:ext cx="479710" cy="140231"/>
            <a:chOff x="5230808" y="6175370"/>
            <a:chExt cx="685800" cy="285756"/>
          </a:xfrm>
        </p:grpSpPr>
        <p:sp>
          <p:nvSpPr>
            <p:cNvPr id="53" name="Arc 52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Arc 53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Arc 54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1" name="Group 41"/>
          <p:cNvGrpSpPr/>
          <p:nvPr/>
        </p:nvGrpSpPr>
        <p:grpSpPr>
          <a:xfrm rot="19537052">
            <a:off x="7206013" y="4982484"/>
            <a:ext cx="479710" cy="140231"/>
            <a:chOff x="5230808" y="6175370"/>
            <a:chExt cx="685800" cy="285756"/>
          </a:xfrm>
        </p:grpSpPr>
        <p:sp>
          <p:nvSpPr>
            <p:cNvPr id="50" name="Arc 49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Arc 50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Arc 51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2" name="Group 45"/>
          <p:cNvGrpSpPr/>
          <p:nvPr/>
        </p:nvGrpSpPr>
        <p:grpSpPr>
          <a:xfrm rot="11373260">
            <a:off x="6138724" y="4328359"/>
            <a:ext cx="479710" cy="140231"/>
            <a:chOff x="5230808" y="6175370"/>
            <a:chExt cx="685800" cy="285756"/>
          </a:xfrm>
        </p:grpSpPr>
        <p:sp>
          <p:nvSpPr>
            <p:cNvPr id="47" name="Arc 46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Arc 47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Arc 48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3" name="Group 80"/>
          <p:cNvGrpSpPr/>
          <p:nvPr/>
        </p:nvGrpSpPr>
        <p:grpSpPr>
          <a:xfrm rot="7440794">
            <a:off x="6813815" y="4118407"/>
            <a:ext cx="336546" cy="199883"/>
            <a:chOff x="5230808" y="6175370"/>
            <a:chExt cx="685800" cy="285756"/>
          </a:xfrm>
        </p:grpSpPr>
        <p:sp>
          <p:nvSpPr>
            <p:cNvPr id="44" name="Arc 43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Arc 44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Arc 45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62" name="Group 32"/>
          <p:cNvGrpSpPr/>
          <p:nvPr/>
        </p:nvGrpSpPr>
        <p:grpSpPr>
          <a:xfrm>
            <a:off x="7413379" y="5080540"/>
            <a:ext cx="400186" cy="284451"/>
            <a:chOff x="5306400" y="6446837"/>
            <a:chExt cx="572112" cy="579642"/>
          </a:xfrm>
        </p:grpSpPr>
        <p:sp>
          <p:nvSpPr>
            <p:cNvPr id="63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4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5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sp>
        <p:nvSpPr>
          <p:cNvPr id="67" name="CustomShape 17"/>
          <p:cNvSpPr/>
          <p:nvPr/>
        </p:nvSpPr>
        <p:spPr>
          <a:xfrm>
            <a:off x="5235040" y="502585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68" name="Line 18"/>
          <p:cNvSpPr/>
          <p:nvPr/>
        </p:nvSpPr>
        <p:spPr>
          <a:xfrm>
            <a:off x="5345084" y="520800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9" name="TextShape 19"/>
          <p:cNvSpPr txBox="1"/>
          <p:nvPr/>
        </p:nvSpPr>
        <p:spPr>
          <a:xfrm>
            <a:off x="5273063" y="503822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0" name="CustomShape 17"/>
          <p:cNvSpPr/>
          <p:nvPr/>
        </p:nvSpPr>
        <p:spPr>
          <a:xfrm>
            <a:off x="6491802" y="5229047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1" name="Line 18"/>
          <p:cNvSpPr/>
          <p:nvPr/>
        </p:nvSpPr>
        <p:spPr>
          <a:xfrm>
            <a:off x="6601846" y="5411199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2" name="TextShape 19"/>
          <p:cNvSpPr txBox="1"/>
          <p:nvPr/>
        </p:nvSpPr>
        <p:spPr>
          <a:xfrm>
            <a:off x="6529825" y="5241414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3" name="CustomShape 17"/>
          <p:cNvSpPr/>
          <p:nvPr/>
        </p:nvSpPr>
        <p:spPr>
          <a:xfrm>
            <a:off x="7208323" y="594010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4" name="Line 18"/>
          <p:cNvSpPr/>
          <p:nvPr/>
        </p:nvSpPr>
        <p:spPr>
          <a:xfrm>
            <a:off x="7318367" y="612225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5" name="TextShape 19"/>
          <p:cNvSpPr txBox="1"/>
          <p:nvPr/>
        </p:nvSpPr>
        <p:spPr>
          <a:xfrm>
            <a:off x="7246346" y="595247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6" name="CustomShape 17"/>
          <p:cNvSpPr/>
          <p:nvPr/>
        </p:nvSpPr>
        <p:spPr>
          <a:xfrm>
            <a:off x="8276088" y="5105205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7" name="Line 18"/>
          <p:cNvSpPr/>
          <p:nvPr/>
        </p:nvSpPr>
        <p:spPr>
          <a:xfrm>
            <a:off x="8386132" y="5287357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8" name="TextShape 19"/>
          <p:cNvSpPr txBox="1"/>
          <p:nvPr/>
        </p:nvSpPr>
        <p:spPr>
          <a:xfrm>
            <a:off x="8314111" y="5117572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9" name="TextBox 78"/>
          <p:cNvSpPr txBox="1"/>
          <p:nvPr/>
        </p:nvSpPr>
        <p:spPr>
          <a:xfrm>
            <a:off x="186166" y="3810029"/>
            <a:ext cx="4530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u="sng" dirty="0" smtClean="0">
                <a:latin typeface="Century Gothic" pitchFamily="34" charset="0"/>
              </a:rPr>
              <a:t>Our aim</a:t>
            </a:r>
            <a:r>
              <a:rPr lang="tr-TR" dirty="0" smtClean="0">
                <a:latin typeface="Century Gothic" pitchFamily="34" charset="0"/>
              </a:rPr>
              <a:t> is to design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8863" y="3065462"/>
            <a:ext cx="381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of agents in the swarm and creates a mesh network.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638" y="3065462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 </a:t>
            </a:r>
            <a:r>
              <a:rPr lang="en-US" sz="1400" dirty="0" smtClean="0">
                <a:latin typeface="Century Gothic" pitchFamily="34" charset="0"/>
              </a:rPr>
              <a:t>data</a:t>
            </a:r>
            <a:r>
              <a:rPr lang="tr-TR" sz="1400" dirty="0" smtClean="0">
                <a:latin typeface="Century Gothic" pitchFamily="34" charset="0"/>
              </a:rPr>
              <a:t> of </a:t>
            </a:r>
            <a:r>
              <a:rPr lang="en-US" sz="1400" dirty="0" smtClean="0">
                <a:latin typeface="Century Gothic" pitchFamily="34" charset="0"/>
              </a:rPr>
              <a:t>the agents which don’t have position sensors</a:t>
            </a:r>
            <a:r>
              <a:rPr lang="tr-TR" sz="1400" dirty="0" smtClean="0">
                <a:latin typeface="Century Gothic" pitchFamily="34" charset="0"/>
              </a:rPr>
              <a:t>  with the help of its local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5921</TotalTime>
  <Words>1945</Words>
  <Application>Microsoft Office PowerPoint</Application>
  <PresentationFormat>On-screen Show (4:3)</PresentationFormat>
  <Paragraphs>397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Flow</vt:lpstr>
      <vt:lpstr>Equation</vt:lpstr>
      <vt:lpstr>Slide 1</vt:lpstr>
      <vt:lpstr>Outline</vt:lpstr>
      <vt:lpstr>Introduction</vt:lpstr>
      <vt:lpstr>Motivation</vt:lpstr>
      <vt:lpstr>Motivation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422</cp:revision>
  <cp:lastPrinted>2013-02-15T02:19:28Z</cp:lastPrinted>
  <dcterms:created xsi:type="dcterms:W3CDTF">2013-02-15T04:31:56Z</dcterms:created>
  <dcterms:modified xsi:type="dcterms:W3CDTF">2016-06-12T16:29:32Z</dcterms:modified>
</cp:coreProperties>
</file>